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83" r:id="rId2"/>
    <p:sldId id="319" r:id="rId3"/>
    <p:sldId id="313" r:id="rId4"/>
    <p:sldId id="284" r:id="rId5"/>
    <p:sldId id="286" r:id="rId6"/>
    <p:sldId id="318" r:id="rId7"/>
    <p:sldId id="315" r:id="rId8"/>
    <p:sldId id="316" r:id="rId9"/>
    <p:sldId id="317" r:id="rId10"/>
    <p:sldId id="304" r:id="rId11"/>
    <p:sldId id="264" r:id="rId12"/>
    <p:sldId id="307" r:id="rId13"/>
    <p:sldId id="308" r:id="rId14"/>
    <p:sldId id="314" r:id="rId15"/>
    <p:sldId id="306" r:id="rId16"/>
    <p:sldId id="310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35" autoAdjust="0"/>
    <p:restoredTop sz="77167" autoAdjust="0"/>
  </p:normalViewPr>
  <p:slideViewPr>
    <p:cSldViewPr>
      <p:cViewPr varScale="1">
        <p:scale>
          <a:sx n="87" d="100"/>
          <a:sy n="87" d="100"/>
        </p:scale>
        <p:origin x="-4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1D333-1983-4065-BDE4-D6BC29ABB932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647A3-DAEB-456B-AAE4-4CD68BC2D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503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647A3-DAEB-456B-AAE4-4CD68BC2DA2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451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647A3-DAEB-456B-AAE4-4CD68BC2DA2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823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647A3-DAEB-456B-AAE4-4CD68BC2DA2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19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B6274C6-F80A-4096-BF91-30BD65724F03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FF7AD2C-922D-4C22-A491-19F62A1C9A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astronaut.ru/bookcase/article/article46.htm" TargetMode="External"/><Relationship Id="rId4" Type="http://schemas.openxmlformats.org/officeDocument/2006/relationships/hyperlink" Target="https://www.google.ru/url?sa=i&amp;rct=j&amp;q=&amp;esrc=s&amp;source=images&amp;cd=&amp;cad=rja&amp;uact=8&amp;ved=0CAUQjhw&amp;url=http://www.hrono.ru/organ/ukaz_f/vau_1.php&amp;ei=yFAQVaCyAaOkygOf24K4BA&amp;bvm=bv.88528373,d.bGQ&amp;psig=AFQjCNFhwVmfkbrJ7dtn8THtmPAH44LfNg&amp;ust=1427218907391555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855" y="734234"/>
            <a:ext cx="6942089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5445224"/>
            <a:ext cx="2770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4"/>
              </a:rPr>
              <a:t>Фау-1, оружие возмездия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6211669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www.astronaut.ru/bookcase/article/article46.htm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2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92088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56991" y="6289848"/>
            <a:ext cx="2554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ww.may9.ru/victory/front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6289848"/>
            <a:ext cx="5363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Подписание безоговорочной капитуляции Германии.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77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38238"/>
            <a:ext cx="6856413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58102" y="6082308"/>
            <a:ext cx="3998531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Парад Победы на Красной площади в Москве</a:t>
            </a:r>
            <a:b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Маршал Советского Союза Г.К. Жуков </a:t>
            </a:r>
            <a:endParaRPr kumimoji="0" lang="en-US" sz="1300" b="1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приветствует войска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206" y="6190200"/>
            <a:ext cx="4797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mil.ru/</a:t>
            </a:r>
            <a:r>
              <a:rPr lang="en-US" dirty="0" err="1" smtClean="0"/>
              <a:t>winner_may</a:t>
            </a:r>
            <a:r>
              <a:rPr lang="en-US" dirty="0" smtClean="0"/>
              <a:t>/lessons/</a:t>
            </a:r>
            <a:r>
              <a:rPr lang="en-US" dirty="0" err="1" smtClean="0"/>
              <a:t>win_fash</a:t>
            </a:r>
            <a:r>
              <a:rPr lang="en-US" dirty="0" smtClean="0"/>
              <a:t>/</a:t>
            </a:r>
            <a:r>
              <a:rPr lang="en-US" dirty="0" err="1" smtClean="0"/>
              <a:t>htm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37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37728"/>
            <a:ext cx="388843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8024" y="6309320"/>
            <a:ext cx="4025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mil.ru/</a:t>
            </a:r>
            <a:r>
              <a:rPr lang="en-US" dirty="0" err="1"/>
              <a:t>winner_may</a:t>
            </a:r>
            <a:r>
              <a:rPr lang="en-US" dirty="0"/>
              <a:t>/lessons/</a:t>
            </a:r>
            <a:r>
              <a:rPr lang="en-US" dirty="0" err="1"/>
              <a:t>win_fash</a:t>
            </a:r>
            <a:r>
              <a:rPr lang="en-US" dirty="0"/>
              <a:t>/</a:t>
            </a:r>
            <a:r>
              <a:rPr lang="en-US" dirty="0" err="1"/>
              <a:t>htm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75933" y="6309320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Парад победы 24 июня 1945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18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57091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6458" y="6381328"/>
            <a:ext cx="48299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mil.ru/</a:t>
            </a:r>
            <a:r>
              <a:rPr lang="en-US" dirty="0" err="1"/>
              <a:t>winner_may</a:t>
            </a:r>
            <a:r>
              <a:rPr lang="en-US" dirty="0"/>
              <a:t>/lessons/</a:t>
            </a:r>
            <a:r>
              <a:rPr lang="en-US" dirty="0" err="1"/>
              <a:t>win_fash</a:t>
            </a:r>
            <a:r>
              <a:rPr lang="en-US" dirty="0"/>
              <a:t>/</a:t>
            </a:r>
            <a:r>
              <a:rPr lang="en-US" dirty="0" err="1"/>
              <a:t>htm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6381328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Парад победы 24 июня 1945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71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344816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5229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err="1"/>
              <a:t>И.В.Сталин</a:t>
            </a:r>
            <a:r>
              <a:rPr lang="ru-RU" i="1" dirty="0"/>
              <a:t>, </a:t>
            </a:r>
            <a:r>
              <a:rPr lang="ru-RU" i="1" dirty="0" err="1"/>
              <a:t>Г.Трумэн</a:t>
            </a:r>
            <a:r>
              <a:rPr lang="ru-RU" i="1" dirty="0"/>
              <a:t> и </a:t>
            </a:r>
            <a:r>
              <a:rPr lang="ru-RU" i="1" dirty="0" err="1"/>
              <a:t>У.Черчилль</a:t>
            </a:r>
            <a:r>
              <a:rPr lang="ru-RU" i="1" dirty="0"/>
              <a:t> в перерыве между заседаниями. </a:t>
            </a:r>
            <a:br>
              <a:rPr lang="ru-RU" i="1" dirty="0"/>
            </a:br>
            <a:r>
              <a:rPr lang="ru-RU" i="1" dirty="0"/>
              <a:t>Потсдам. Июль 1945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83229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http://www.hrono.ru/sobyt/1900sob/1945potsdam.php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26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19"/>
            <a:ext cx="846489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Потсдамская конференция  17 июля - 2 августа 1945 года.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2737"/>
            <a:ext cx="152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284984"/>
            <a:ext cx="1524000" cy="80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50" y="4497888"/>
            <a:ext cx="1348532" cy="89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33034" y="3349093"/>
            <a:ext cx="103086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Г. Трумэн</a:t>
            </a:r>
          </a:p>
          <a:p>
            <a:r>
              <a:rPr lang="ru-RU" sz="1600" dirty="0" smtClean="0"/>
              <a:t> ( США 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74884" y="4581128"/>
            <a:ext cx="177971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У. Черчилль,</a:t>
            </a:r>
          </a:p>
          <a:p>
            <a:r>
              <a:rPr lang="ru-RU" sz="1600" dirty="0" smtClean="0"/>
              <a:t>К. </a:t>
            </a:r>
            <a:r>
              <a:rPr lang="ru-RU" sz="1600" dirty="0" err="1" smtClean="0"/>
              <a:t>Эттли</a:t>
            </a:r>
            <a:endParaRPr lang="ru-RU" sz="1600" dirty="0" smtClean="0"/>
          </a:p>
          <a:p>
            <a:r>
              <a:rPr lang="ru-RU" sz="1600" dirty="0" smtClean="0"/>
              <a:t>(Великобритания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350505" y="1517822"/>
            <a:ext cx="4886531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Основные     решения</a:t>
            </a:r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 последствиях устройства и развития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Европы</a:t>
            </a: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 принципах функционирования 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немецкого государства</a:t>
            </a:r>
          </a:p>
          <a:p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 репарациях с Германии</a:t>
            </a:r>
          </a:p>
          <a:p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 территориальных притязаниях СССР</a:t>
            </a:r>
          </a:p>
          <a:p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вступлени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СССР в войну с Японией</a:t>
            </a:r>
          </a:p>
          <a:p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3744305" y="237822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3750882" y="328498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750882" y="411271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3750882" y="501201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843518" y="2031509"/>
            <a:ext cx="1316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И. В. Сталин</a:t>
            </a:r>
          </a:p>
          <a:p>
            <a:r>
              <a:rPr lang="ru-RU" sz="1600" dirty="0" smtClean="0"/>
              <a:t> ( СССР ) </a:t>
            </a:r>
            <a:endParaRPr lang="ru-RU" sz="1600" dirty="0"/>
          </a:p>
        </p:txBody>
      </p:sp>
      <p:sp>
        <p:nvSpPr>
          <p:cNvPr id="3" name="Блок-схема: узел 2"/>
          <p:cNvSpPr/>
          <p:nvPr/>
        </p:nvSpPr>
        <p:spPr>
          <a:xfrm>
            <a:off x="3791112" y="563887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9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7"/>
            <a:ext cx="871296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Итоги Второй Мировой войны.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Полное поражение и капитуляция стран , развязавших войну</a:t>
            </a:r>
          </a:p>
          <a:p>
            <a:r>
              <a:rPr lang="ru-RU" sz="2400" dirty="0" smtClean="0"/>
              <a:t>2. Была самой кровавой, масштабной и разрушительной в истории человечества.</a:t>
            </a:r>
          </a:p>
          <a:p>
            <a:r>
              <a:rPr lang="ru-RU" sz="2400" dirty="0" smtClean="0"/>
              <a:t>3. Советская армия завершила войну самой мощной армией мира, а СССР стал одной из сверхдержав.</a:t>
            </a:r>
          </a:p>
          <a:p>
            <a:r>
              <a:rPr lang="ru-RU" sz="2400" dirty="0" smtClean="0"/>
              <a:t>4. Была восстановлена национальная независимость и территориальная целостность ранее завоёванных стран.</a:t>
            </a:r>
          </a:p>
          <a:p>
            <a:r>
              <a:rPr lang="ru-RU" sz="2400" dirty="0" smtClean="0"/>
              <a:t>5. Война показала, что в борьбе с общим врагом могут объединится различные страны и народы.</a:t>
            </a:r>
          </a:p>
          <a:p>
            <a:r>
              <a:rPr lang="ru-RU" sz="2400" dirty="0" smtClean="0"/>
              <a:t>6.Впервые в истории военные преступники понесли личную ответственность за преступления против человечества.( Нюрнбергский и Токийский процессы).</a:t>
            </a:r>
          </a:p>
          <a:p>
            <a:r>
              <a:rPr lang="ru-RU" sz="2400" dirty="0" smtClean="0"/>
              <a:t>7. Способствовала признанию значимости таких ценностей, как гуманизм, свобода и равноправие народов.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178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68510"/>
            <a:ext cx="3276734" cy="2367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5-конечная звезда 1"/>
          <p:cNvSpPr/>
          <p:nvPr/>
        </p:nvSpPr>
        <p:spPr>
          <a:xfrm>
            <a:off x="323528" y="283558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03648" y="3050703"/>
            <a:ext cx="75608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 27 миллионов человек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10 миллионов солдат и офицеров</a:t>
            </a:r>
            <a:endParaRPr lang="ru-RU" sz="4400" dirty="0">
              <a:solidFill>
                <a:srgbClr val="C00000"/>
              </a:solidFill>
            </a:endParaRPr>
          </a:p>
          <a:p>
            <a:r>
              <a:rPr lang="ru-RU" sz="4400" dirty="0" smtClean="0">
                <a:solidFill>
                  <a:srgbClr val="C00000"/>
                </a:solidFill>
              </a:rPr>
              <a:t>4 миллиона партизан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370494" y="378426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370494" y="491875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6237312"/>
            <a:ext cx="4512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</a:t>
            </a:r>
            <a:r>
              <a:rPr lang="ru-RU" dirty="0"/>
              <a:t>:</a:t>
            </a:r>
            <a:r>
              <a:rPr lang="en-US" dirty="0"/>
              <a:t>//school-collection.edu.ru/catalog/.../view/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46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177731"/>
              </p:ext>
            </p:extLst>
          </p:nvPr>
        </p:nvGraphicFramePr>
        <p:xfrm>
          <a:off x="1691680" y="620688"/>
          <a:ext cx="6144345" cy="5130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115"/>
                <a:gridCol w="2048115"/>
                <a:gridCol w="2048115"/>
              </a:tblGrid>
              <a:tr h="10261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Силы и средства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Советское войско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Войска противника</a:t>
                      </a:r>
                      <a:endParaRPr lang="ru-RU" dirty="0"/>
                    </a:p>
                  </a:txBody>
                  <a:tcPr/>
                </a:tc>
              </a:tr>
              <a:tr h="10261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Люди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6000000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31000000</a:t>
                      </a:r>
                      <a:endParaRPr lang="ru-RU" dirty="0"/>
                    </a:p>
                  </a:txBody>
                  <a:tcPr/>
                </a:tc>
              </a:tr>
              <a:tr h="10261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Орудия и миномёты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500</a:t>
                      </a:r>
                      <a:endParaRPr lang="ru-RU" dirty="0"/>
                    </a:p>
                  </a:txBody>
                  <a:tcPr/>
                </a:tc>
              </a:tr>
              <a:tr h="10261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Танки и миномёты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3950</a:t>
                      </a:r>
                      <a:endParaRPr lang="ru-RU" dirty="0"/>
                    </a:p>
                  </a:txBody>
                  <a:tcPr/>
                </a:tc>
              </a:tr>
              <a:tr h="10261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Самолёты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14500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1960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3037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10" y="404664"/>
            <a:ext cx="7752520" cy="5287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5593" y="6144596"/>
            <a:ext cx="4499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http://www.hrono.ru/dokum/194_dok/chapt21.php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93986" y="5589240"/>
            <a:ext cx="42115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И</a:t>
            </a:r>
            <a:r>
              <a:rPr lang="ru-RU" i="1" dirty="0" smtClean="0"/>
              <a:t>. В. Сталин, Ф. Рузвельт,  У. Черчилль </a:t>
            </a:r>
          </a:p>
          <a:p>
            <a:r>
              <a:rPr lang="ru-RU" i="1" dirty="0" smtClean="0"/>
              <a:t>Ялта, 1945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17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764704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Крымская (Ялтинская) конференция 4- 11февраля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1945 года.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152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284984"/>
            <a:ext cx="1524000" cy="80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50" y="4497888"/>
            <a:ext cx="1348532" cy="89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07704" y="1920946"/>
            <a:ext cx="132119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И.В. </a:t>
            </a:r>
            <a:r>
              <a:rPr lang="ru-RU" sz="1600" dirty="0" smtClean="0"/>
              <a:t>Сталин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( СССР )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3362870"/>
            <a:ext cx="121116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Ф. Рузвельт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( США 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75520" y="4653775"/>
            <a:ext cx="1925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У. Черчилль</a:t>
            </a:r>
          </a:p>
          <a:p>
            <a:r>
              <a:rPr lang="ru-RU" sz="1600" dirty="0" smtClean="0"/>
              <a:t> ( Великобритания )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67026" y="1124744"/>
            <a:ext cx="492219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Основные     </a:t>
            </a:r>
            <a:r>
              <a:rPr lang="ru-RU" sz="2800" b="1" dirty="0" smtClean="0"/>
              <a:t>решения</a:t>
            </a:r>
          </a:p>
          <a:p>
            <a:r>
              <a:rPr lang="ru-RU" sz="2000" b="1" dirty="0" smtClean="0"/>
              <a:t>О послевоенном устройстве Германии</a:t>
            </a:r>
          </a:p>
          <a:p>
            <a:endParaRPr lang="ru-RU" sz="2000" b="1" dirty="0" smtClean="0"/>
          </a:p>
          <a:p>
            <a:r>
              <a:rPr lang="ru-RU" sz="2000" b="1" dirty="0"/>
              <a:t> </a:t>
            </a:r>
            <a:r>
              <a:rPr lang="ru-RU" sz="2000" b="1" dirty="0" smtClean="0"/>
              <a:t>О капитуляции Германии</a:t>
            </a:r>
          </a:p>
          <a:p>
            <a:endParaRPr lang="ru-RU" sz="2000" b="1" dirty="0"/>
          </a:p>
          <a:p>
            <a:r>
              <a:rPr lang="ru-RU" sz="2000" b="1" dirty="0" smtClean="0"/>
              <a:t>Об оккупации Германии</a:t>
            </a:r>
          </a:p>
          <a:p>
            <a:endParaRPr lang="ru-RU" sz="2000" b="1" dirty="0"/>
          </a:p>
          <a:p>
            <a:r>
              <a:rPr lang="ru-RU" sz="2000" b="1" dirty="0" smtClean="0"/>
              <a:t>О  демилитаризации Германии</a:t>
            </a:r>
          </a:p>
          <a:p>
            <a:endParaRPr lang="ru-RU" sz="2000" b="1" dirty="0"/>
          </a:p>
          <a:p>
            <a:r>
              <a:rPr lang="ru-RU" sz="2000" b="1" dirty="0" smtClean="0"/>
              <a:t>О создании ООН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О восточных границах Польши</a:t>
            </a:r>
          </a:p>
          <a:p>
            <a:endParaRPr lang="ru-RU" sz="2000" b="1" dirty="0"/>
          </a:p>
          <a:p>
            <a:r>
              <a:rPr lang="ru-RU" sz="2000" b="1" dirty="0" smtClean="0"/>
              <a:t>О согласии СССР вступить в войну </a:t>
            </a:r>
          </a:p>
          <a:p>
            <a:r>
              <a:rPr lang="ru-RU" sz="2000" b="1" dirty="0"/>
              <a:t>п</a:t>
            </a:r>
            <a:r>
              <a:rPr lang="ru-RU" sz="2000" b="1" dirty="0" smtClean="0"/>
              <a:t>ротив Японии</a:t>
            </a:r>
          </a:p>
          <a:p>
            <a:r>
              <a:rPr lang="ru-RU" sz="2000" b="1" dirty="0" smtClean="0"/>
              <a:t>Принятие Декларации об освобожденной Европе </a:t>
            </a:r>
          </a:p>
          <a:p>
            <a:endParaRPr lang="ru-RU" sz="2000" b="1" dirty="0"/>
          </a:p>
          <a:p>
            <a:endParaRPr lang="ru-RU" sz="2000" b="1" dirty="0"/>
          </a:p>
        </p:txBody>
      </p:sp>
      <p:sp>
        <p:nvSpPr>
          <p:cNvPr id="11" name="Блок-схема: узел 10"/>
          <p:cNvSpPr/>
          <p:nvPr/>
        </p:nvSpPr>
        <p:spPr>
          <a:xfrm>
            <a:off x="3797757" y="148970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797757" y="2062609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797757" y="260590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809826" y="324188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809826" y="385303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829964" y="5165839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3829964" y="44978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829964" y="573325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84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66813"/>
            <a:ext cx="68564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5733256"/>
            <a:ext cx="205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Дорога на Берлин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2400" y="-322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62866" y="591792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1945 г.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Фото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А.Б. Капустянского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6309320"/>
            <a:ext cx="2554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ww.may9.ru/victory/front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55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ownloads\Советские самолеты летят курсом на Берлин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42796"/>
            <a:ext cx="3960440" cy="541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6268670"/>
            <a:ext cx="3897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Советские самолёты летят на Берлин.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6268670"/>
            <a:ext cx="2554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ww.may9.ru/victory/front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7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76960"/>
            <a:ext cx="8064896" cy="5416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17" y="720832"/>
            <a:ext cx="8064896" cy="5416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61371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Советские войска в Берлине.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92079" y="6302543"/>
            <a:ext cx="2554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ww.may9.ru/victory/front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98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476672"/>
            <a:ext cx="7560839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07678" y="642197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237312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Советские войска ведут бой </a:t>
            </a:r>
            <a:r>
              <a:rPr lang="ru-RU" b="1" dirty="0" smtClean="0"/>
              <a:t>на улицах Берлина.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22826" y="6211669"/>
            <a:ext cx="2897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ww.may9.ru/victory/front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773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857250"/>
            <a:ext cx="345757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02378" y="6237312"/>
            <a:ext cx="3769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Знамя Победы над Рейхстагом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211960" y="6216952"/>
            <a:ext cx="49320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1945 г.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Фото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В. Гребнева </a:t>
            </a:r>
          </a:p>
        </p:txBody>
      </p:sp>
    </p:spTree>
    <p:extLst>
      <p:ext uri="{BB962C8B-B14F-4D97-AF65-F5344CB8AC3E}">
        <p14:creationId xmlns:p14="http://schemas.microsoft.com/office/powerpoint/2010/main" val="168589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1253</TotalTime>
  <Words>393</Words>
  <Application>Microsoft Office PowerPoint</Application>
  <PresentationFormat>Экран (4:3)</PresentationFormat>
  <Paragraphs>102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Megasoftware GrouP™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171</cp:revision>
  <dcterms:created xsi:type="dcterms:W3CDTF">2015-03-17T09:25:48Z</dcterms:created>
  <dcterms:modified xsi:type="dcterms:W3CDTF">2015-03-30T09:18:29Z</dcterms:modified>
</cp:coreProperties>
</file>